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9" r:id="rId7"/>
    <p:sldId id="260" r:id="rId8"/>
    <p:sldId id="263" r:id="rId9"/>
    <p:sldId id="264" r:id="rId10"/>
    <p:sldId id="270" r:id="rId11"/>
    <p:sldId id="265" r:id="rId12"/>
    <p:sldId id="266" r:id="rId13"/>
    <p:sldId id="267" r:id="rId14"/>
    <p:sldId id="268" r:id="rId15"/>
    <p:sldId id="269" r:id="rId16"/>
    <p:sldId id="258" r:id="rId17"/>
  </p:sldIdLst>
  <p:sldSz cx="12192000" cy="6858000"/>
  <p:notesSz cx="6858000" cy="9144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18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C63E5C-569D-4130-974F-2BCE25E08875}" v="702" dt="2024-03-21T21:30:01.2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75" d="100"/>
          <a:sy n="75" d="100"/>
        </p:scale>
        <p:origin x="3426" y="22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D1308-A116-725A-A6CD-E1706DFACA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8DF22A-D523-E400-94E1-AD18C7CDA3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A56C2-BB34-BC2B-C886-AFDC531A4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3C50-2277-4ED8-8448-7C51C5878DCB}" type="datetimeFigureOut">
              <a:rPr lang="en-SI" smtClean="0"/>
              <a:t>21/03/2024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DF2EA0-24A2-E596-7698-041415C45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0728FB-3F09-EA3A-3658-10D7EA8A3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CFAC-8657-40ED-BAF5-53C8198BAE17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231573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D5CC4-ED48-7059-5319-F56B7CED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4E6F7E-CF35-3067-516A-5DAED95285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93038-7AE3-F66B-226F-63E5803BD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3C50-2277-4ED8-8448-7C51C5878DCB}" type="datetimeFigureOut">
              <a:rPr lang="en-SI" smtClean="0"/>
              <a:t>21/03/2024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86C72D-D6B1-FB38-32C5-6B419BC66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979C0-E90E-E1C4-03C1-787F5110D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CFAC-8657-40ED-BAF5-53C8198BAE17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793234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C886B2-0C5C-044C-DB4E-79CE6B140B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296DA8-3D72-74FC-7952-ECBC016AE9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0FF01-C9F5-3DDD-66D5-5872A504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3C50-2277-4ED8-8448-7C51C5878DCB}" type="datetimeFigureOut">
              <a:rPr lang="en-SI" smtClean="0"/>
              <a:t>21/03/2024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5FB1A-BD0C-7325-ABBA-D936E7E68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E265F6-85DC-0F31-5ECC-A40ACFEEB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CFAC-8657-40ED-BAF5-53C8198BAE17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183626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3C767-6549-FFBC-1668-0D24F148B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68B1A-0B96-EFEF-DE94-AF9A3428C1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86EB8-1011-ED0A-A19C-B8790C368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3C50-2277-4ED8-8448-7C51C5878DCB}" type="datetimeFigureOut">
              <a:rPr lang="en-SI" smtClean="0"/>
              <a:t>21/03/2024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2256C2-AA46-91FE-E1F2-FE55DA060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7DB9A-04E8-7474-EB45-91785C4C0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CFAC-8657-40ED-BAF5-53C8198BAE17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96331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03928-3B85-D3FA-06DE-C7EF25A8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9C139-9B8C-5062-93E8-529B877188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9D828-90B8-7AD9-7D6C-28A3EB8ED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3C50-2277-4ED8-8448-7C51C5878DCB}" type="datetimeFigureOut">
              <a:rPr lang="en-SI" smtClean="0"/>
              <a:t>21/03/2024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FFFCF4-66D9-5F4A-6CAB-498D62874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9A754-6756-4DA0-4D8D-48871BCCC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CFAC-8657-40ED-BAF5-53C8198BAE17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0960047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31A3-2760-9836-D971-5DAFB3B306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C59C9-C492-DEDA-5F8D-A6F45B1B46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3BF0B4-FF55-B9AC-E214-4B7D9715B0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6BB308-FA2F-3A9F-BEE6-C061C473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3C50-2277-4ED8-8448-7C51C5878DCB}" type="datetimeFigureOut">
              <a:rPr lang="en-SI" smtClean="0"/>
              <a:t>21/03/2024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7808E-1420-842D-AD1B-029EF9DC1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4259B7-7716-327B-D01B-737FA6262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CFAC-8657-40ED-BAF5-53C8198BAE17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731512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10876-F045-4F8D-F0D9-49B1B794B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C3073-3CEB-ACD4-6C11-04A979B53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F3874E-FC2D-C5CA-613C-08934B1DFB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5B23AE-F148-2607-6140-568771FAD1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93D612-0E8F-4354-A236-257FBC56E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581B75-5A42-81D0-123B-537082E2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3C50-2277-4ED8-8448-7C51C5878DCB}" type="datetimeFigureOut">
              <a:rPr lang="en-SI" smtClean="0"/>
              <a:t>21/03/2024</a:t>
            </a:fld>
            <a:endParaRPr lang="en-S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40A1E9-DAF6-87F7-9EFB-FDD6AE9AC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E5A3E8-E75E-A9CC-31D3-6C326771B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CFAC-8657-40ED-BAF5-53C8198BAE17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286163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003D5E-7B00-AE90-6BCB-A8DBDD52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1F6948-90A8-7248-363B-DB22F9CF8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3C50-2277-4ED8-8448-7C51C5878DCB}" type="datetimeFigureOut">
              <a:rPr lang="en-SI" smtClean="0"/>
              <a:t>21/03/2024</a:t>
            </a:fld>
            <a:endParaRPr lang="en-S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755D96-4245-DF39-D896-221B94160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52133-B364-69EA-35C3-BB8515F1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CFAC-8657-40ED-BAF5-53C8198BAE17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755836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8CFC8-C17E-F6EA-B71E-DAC4C21B6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3C50-2277-4ED8-8448-7C51C5878DCB}" type="datetimeFigureOut">
              <a:rPr lang="en-SI" smtClean="0"/>
              <a:t>21/03/2024</a:t>
            </a:fld>
            <a:endParaRPr lang="en-S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A1FCB4-D07A-A8BE-F92B-A56BC6010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09132-0889-97F2-1BB6-F2A7106A9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CFAC-8657-40ED-BAF5-53C8198BAE17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908768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E4497-DD0E-F06D-F9CA-198781E04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020C6-C4DD-EACD-D0CE-C8084C9B7E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8DAA22-080A-F983-A559-89C63E74A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ED14D-FE7A-D46E-0545-1B57C1D8B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3C50-2277-4ED8-8448-7C51C5878DCB}" type="datetimeFigureOut">
              <a:rPr lang="en-SI" smtClean="0"/>
              <a:t>21/03/2024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D409C-F27B-32DC-1AD3-6BA23F1BD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80EC62-F5C5-1B3A-69C7-4DAB8D480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CFAC-8657-40ED-BAF5-53C8198BAE17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35868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EEA3A-DA74-A9AD-A63E-497FB06D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64605-02AE-BBE4-FBD3-F31675C34D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2AC8EB-BBF9-FE12-14CB-A8BBF5CCD1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8554A7-0284-EA46-C307-6CCDBE567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13C50-2277-4ED8-8448-7C51C5878DCB}" type="datetimeFigureOut">
              <a:rPr lang="en-SI" smtClean="0"/>
              <a:t>21/03/2024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B77844-0047-F37A-19C3-C2CAC5473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42BCD5-8457-6309-CED9-DE5CA1F2D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5BCFAC-8657-40ED-BAF5-53C8198BAE17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200224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4417E4-10A3-0B89-AF0D-B797D280F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702E5F-8B1B-42B7-D4C9-E79F3E6C4D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7D11C-34AC-1387-2283-CA097A2BFA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413C50-2277-4ED8-8448-7C51C5878DCB}" type="datetimeFigureOut">
              <a:rPr lang="en-SI" smtClean="0"/>
              <a:t>21/03/2024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502A4-3214-29CB-DBAF-CA686067F0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32FD8-3FE5-56B7-7D2B-24B2C2A570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BCFAC-8657-40ED-BAF5-53C8198BAE17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22408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0DEA8-38DF-E289-0AAD-F2CC3E4A1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86021-5E31-B1C4-B3A0-AD440B8E40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I"/>
          </a:p>
        </p:txBody>
      </p:sp>
      <p:pic>
        <p:nvPicPr>
          <p:cNvPr id="7" name="Picture 6" descr="A red and black logo&#10;&#10;Description automatically generated">
            <a:extLst>
              <a:ext uri="{FF2B5EF4-FFF2-40B4-BE49-F238E27FC236}">
                <a16:creationId xmlns:a16="http://schemas.microsoft.com/office/drawing/2014/main" id="{248E2D41-4798-5F82-0266-5EC4A6B39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64" y="-8726487"/>
            <a:ext cx="9124950" cy="9124950"/>
          </a:xfrm>
          <a:prstGeom prst="rect">
            <a:avLst/>
          </a:prstGeom>
        </p:spPr>
      </p:pic>
      <p:pic>
        <p:nvPicPr>
          <p:cNvPr id="8" name="Picture 7" descr="A red and black logo&#10;&#10;Description automatically generated">
            <a:extLst>
              <a:ext uri="{FF2B5EF4-FFF2-40B4-BE49-F238E27FC236}">
                <a16:creationId xmlns:a16="http://schemas.microsoft.com/office/drawing/2014/main" id="{C8927632-53CC-4718-008D-6D4465D3AB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581819"/>
            <a:ext cx="8001000" cy="80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97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8F86021-5E31-B1C4-B3A0-AD440B8E4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8" y="417389"/>
            <a:ext cx="2491987" cy="67396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51837"/>
                </a:solidFill>
                <a:latin typeface="FUTURA"/>
              </a:rPr>
              <a:t>Models</a:t>
            </a:r>
            <a:endParaRPr lang="en-SI" sz="4000" dirty="0">
              <a:solidFill>
                <a:srgbClr val="E51837"/>
              </a:solidFill>
              <a:latin typeface="FUTURA"/>
            </a:endParaRP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6797405C-9C0B-B932-63FC-6A97A5F49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47" y="-4676223"/>
            <a:ext cx="6281186" cy="6281186"/>
          </a:xfrm>
          <a:prstGeom prst="rect">
            <a:avLst/>
          </a:prstGeom>
        </p:spPr>
      </p:pic>
      <p:pic>
        <p:nvPicPr>
          <p:cNvPr id="5" name="Picture 4" descr="A screenshot of a chart of cars&#10;&#10;Description automatically generated">
            <a:extLst>
              <a:ext uri="{FF2B5EF4-FFF2-40B4-BE49-F238E27FC236}">
                <a16:creationId xmlns:a16="http://schemas.microsoft.com/office/drawing/2014/main" id="{0DB3B324-8B4E-1FC8-486C-0B7009AF4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067" y="1228529"/>
            <a:ext cx="6131861" cy="521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17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8F86021-5E31-B1C4-B3A0-AD440B8E4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61100" y="406401"/>
            <a:ext cx="3657602" cy="673100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rgbClr val="E51837"/>
                </a:solidFill>
                <a:latin typeface="FUTURA"/>
              </a:rPr>
              <a:t>Cybertruck</a:t>
            </a:r>
            <a:endParaRPr lang="en-SI" sz="4000" dirty="0">
              <a:solidFill>
                <a:srgbClr val="E51837"/>
              </a:solidFill>
              <a:latin typeface="FUTURA"/>
            </a:endParaRP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6797405C-9C0B-B932-63FC-6A97A5F49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47" y="-4676223"/>
            <a:ext cx="6281186" cy="6281186"/>
          </a:xfrm>
          <a:prstGeom prst="rect">
            <a:avLst/>
          </a:prstGeom>
        </p:spPr>
      </p:pic>
      <p:pic>
        <p:nvPicPr>
          <p:cNvPr id="2" name="Picture 1" descr="A car with a black background&#10;&#10;Description automatically generated">
            <a:extLst>
              <a:ext uri="{FF2B5EF4-FFF2-40B4-BE49-F238E27FC236}">
                <a16:creationId xmlns:a16="http://schemas.microsoft.com/office/drawing/2014/main" id="{1F920E37-8067-1392-F92C-A67AD19AF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0" y="1384115"/>
            <a:ext cx="8494239" cy="47780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E9424C-AB23-F7B4-34E6-5567FF5893FA}"/>
              </a:ext>
            </a:extLst>
          </p:cNvPr>
          <p:cNvSpPr txBox="1"/>
          <p:nvPr/>
        </p:nvSpPr>
        <p:spPr>
          <a:xfrm>
            <a:off x="9131299" y="4060925"/>
            <a:ext cx="2184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51837"/>
                </a:solidFill>
                <a:latin typeface="FUTURA"/>
              </a:rPr>
              <a:t>0-100: 2,7s</a:t>
            </a:r>
            <a:endParaRPr lang="en-SI" sz="2400" dirty="0">
              <a:solidFill>
                <a:srgbClr val="E51837"/>
              </a:solidFill>
              <a:latin typeface="FUTUR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8FF58-337A-0BDC-B0B6-D8D830942D9D}"/>
              </a:ext>
            </a:extLst>
          </p:cNvPr>
          <p:cNvSpPr txBox="1"/>
          <p:nvPr/>
        </p:nvSpPr>
        <p:spPr>
          <a:xfrm>
            <a:off x="9131299" y="2214265"/>
            <a:ext cx="1739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51837"/>
                </a:solidFill>
                <a:latin typeface="FUTURA"/>
              </a:rPr>
              <a:t>547km</a:t>
            </a:r>
            <a:endParaRPr lang="en-SI" sz="2400" dirty="0">
              <a:solidFill>
                <a:srgbClr val="E51837"/>
              </a:solidFill>
              <a:latin typeface="FUTUR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FBC4BA-D5DC-98DD-F235-1AE64E90E6CE}"/>
              </a:ext>
            </a:extLst>
          </p:cNvPr>
          <p:cNvSpPr txBox="1"/>
          <p:nvPr/>
        </p:nvSpPr>
        <p:spPr>
          <a:xfrm>
            <a:off x="9131299" y="2675930"/>
            <a:ext cx="24236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51837"/>
                </a:solidFill>
                <a:latin typeface="FUTURA"/>
              </a:rPr>
              <a:t>4990kg </a:t>
            </a:r>
            <a:r>
              <a:rPr lang="en-US" sz="1600" dirty="0">
                <a:solidFill>
                  <a:srgbClr val="E51837"/>
                </a:solidFill>
                <a:latin typeface="FUTURA"/>
              </a:rPr>
              <a:t>towing</a:t>
            </a:r>
            <a:endParaRPr lang="en-SI" sz="2400" dirty="0">
              <a:solidFill>
                <a:srgbClr val="E51837"/>
              </a:solidFill>
              <a:latin typeface="FUTUR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749D4-1055-9E60-7420-ADCAAB05DAFD}"/>
              </a:ext>
            </a:extLst>
          </p:cNvPr>
          <p:cNvSpPr txBox="1"/>
          <p:nvPr/>
        </p:nvSpPr>
        <p:spPr>
          <a:xfrm>
            <a:off x="9131299" y="3137595"/>
            <a:ext cx="1739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51837"/>
                </a:solidFill>
                <a:latin typeface="FUTURA"/>
              </a:rPr>
              <a:t>1400Nm</a:t>
            </a:r>
            <a:endParaRPr lang="en-SI" sz="2400" dirty="0">
              <a:solidFill>
                <a:srgbClr val="E51837"/>
              </a:solidFill>
              <a:latin typeface="FUTUR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18AA5-DFFD-79FE-4616-C38159966CE7}"/>
              </a:ext>
            </a:extLst>
          </p:cNvPr>
          <p:cNvSpPr txBox="1"/>
          <p:nvPr/>
        </p:nvSpPr>
        <p:spPr>
          <a:xfrm>
            <a:off x="9131299" y="3599260"/>
            <a:ext cx="17398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51837"/>
                </a:solidFill>
                <a:latin typeface="FUTURA"/>
              </a:rPr>
              <a:t>845hp</a:t>
            </a:r>
            <a:endParaRPr lang="en-SI" sz="2400" dirty="0">
              <a:solidFill>
                <a:srgbClr val="E51837"/>
              </a:solidFill>
              <a:latin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481412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8F86021-5E31-B1C4-B3A0-AD440B8E4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2700" y="437742"/>
            <a:ext cx="3657602" cy="6731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51837"/>
                </a:solidFill>
                <a:latin typeface="FUTURA"/>
              </a:rPr>
              <a:t>Solar Roof</a:t>
            </a:r>
            <a:endParaRPr lang="en-SI" sz="4000" dirty="0">
              <a:solidFill>
                <a:srgbClr val="E51837"/>
              </a:solidFill>
              <a:latin typeface="FUTURA"/>
            </a:endParaRP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6797405C-9C0B-B932-63FC-6A97A5F49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47" y="-4676223"/>
            <a:ext cx="6281186" cy="6281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E04D3F-1BB3-B46A-C2FB-A00800AA9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9269" y="1367812"/>
            <a:ext cx="4329260" cy="26564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C493D0-7A3B-18E3-DD76-0E7B28DF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5847" y="3497676"/>
            <a:ext cx="6015654" cy="283400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9090224-CF02-BF42-B54A-6EB1C7676C4F}"/>
              </a:ext>
            </a:extLst>
          </p:cNvPr>
          <p:cNvSpPr txBox="1"/>
          <p:nvPr/>
        </p:nvSpPr>
        <p:spPr>
          <a:xfrm>
            <a:off x="8547100" y="3871223"/>
            <a:ext cx="2497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E51837"/>
                </a:solidFill>
                <a:latin typeface="FUTURA"/>
              </a:rPr>
              <a:t>480.000 roofs</a:t>
            </a:r>
            <a:endParaRPr lang="en-SI" sz="2400" dirty="0">
              <a:solidFill>
                <a:srgbClr val="E51837"/>
              </a:solidFill>
              <a:latin typeface="FUTUR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3EB0107-79EA-F8D2-C0B3-E1288070D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590" y="1813857"/>
            <a:ext cx="4329260" cy="2531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278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8CBBE5-0BF0-AE54-9902-E25681CB9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900" y="1838325"/>
            <a:ext cx="10515600" cy="4351338"/>
          </a:xfrm>
        </p:spPr>
        <p:txBody>
          <a:bodyPr>
            <a:normAutofit/>
          </a:bodyPr>
          <a:lstStyle/>
          <a:p>
            <a:r>
              <a:rPr lang="en-SI" sz="2400" dirty="0">
                <a:solidFill>
                  <a:srgbClr val="E51837"/>
                </a:solidFill>
                <a:latin typeface="FUTURA"/>
                <a:ea typeface="+mj-ea"/>
                <a:cs typeface="+mj-cs"/>
              </a:rPr>
              <a:t>https://www.youtube.com/watch?v=esUb7Zy5Oio</a:t>
            </a:r>
            <a:endParaRPr lang="en-US" sz="2400" dirty="0">
              <a:solidFill>
                <a:srgbClr val="E51837"/>
              </a:solidFill>
              <a:latin typeface="FUTURA"/>
              <a:ea typeface="+mj-ea"/>
              <a:cs typeface="+mj-cs"/>
            </a:endParaRPr>
          </a:p>
          <a:p>
            <a:r>
              <a:rPr lang="en-SI" sz="2400" dirty="0">
                <a:solidFill>
                  <a:srgbClr val="E51837"/>
                </a:solidFill>
                <a:latin typeface="FUTURA"/>
                <a:ea typeface="+mj-ea"/>
                <a:cs typeface="+mj-cs"/>
              </a:rPr>
              <a:t>https://www.tesla.com/</a:t>
            </a:r>
            <a:endParaRPr lang="en-US" sz="2400" dirty="0">
              <a:solidFill>
                <a:srgbClr val="E51837"/>
              </a:solidFill>
              <a:latin typeface="FUTURA"/>
              <a:ea typeface="+mj-ea"/>
              <a:cs typeface="+mj-cs"/>
            </a:endParaRPr>
          </a:p>
          <a:p>
            <a:r>
              <a:rPr lang="en-US" sz="2400" dirty="0">
                <a:solidFill>
                  <a:srgbClr val="E51837"/>
                </a:solidFill>
                <a:latin typeface="FUTURA"/>
                <a:ea typeface="+mj-ea"/>
                <a:cs typeface="+mj-cs"/>
              </a:rPr>
              <a:t>https://en.wikipedia.org/wiki/Tesla_Cybertruck</a:t>
            </a:r>
          </a:p>
          <a:p>
            <a:r>
              <a:rPr lang="en-US" sz="2400" dirty="0">
                <a:solidFill>
                  <a:srgbClr val="E51837"/>
                </a:solidFill>
                <a:latin typeface="FUTURA"/>
                <a:ea typeface="+mj-ea"/>
                <a:cs typeface="+mj-cs"/>
              </a:rPr>
              <a:t>https://www.tesla.com/en_eu/cybertruck</a:t>
            </a:r>
          </a:p>
          <a:p>
            <a:r>
              <a:rPr lang="en-SI" sz="2400" dirty="0">
                <a:solidFill>
                  <a:srgbClr val="E51837"/>
                </a:solidFill>
                <a:latin typeface="FUTURA"/>
                <a:ea typeface="+mj-ea"/>
                <a:cs typeface="+mj-cs"/>
              </a:rPr>
              <a:t>https://www.britannica.com/topic/Tesla-Motors</a:t>
            </a:r>
            <a:endParaRPr lang="en-US" sz="2400" dirty="0">
              <a:solidFill>
                <a:srgbClr val="E51837"/>
              </a:solidFill>
              <a:latin typeface="FUTURA"/>
              <a:ea typeface="+mj-ea"/>
              <a:cs typeface="+mj-cs"/>
            </a:endParaRPr>
          </a:p>
          <a:p>
            <a:r>
              <a:rPr lang="en-SI" sz="2400" dirty="0">
                <a:solidFill>
                  <a:srgbClr val="E51837"/>
                </a:solidFill>
                <a:latin typeface="FUTURA"/>
                <a:ea typeface="+mj-ea"/>
                <a:cs typeface="+mj-cs"/>
              </a:rPr>
              <a:t>https://en.wikipedia.org/wiki/Tesla,_Inc.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565357C-4709-B5BA-06FB-873ABAD44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51837"/>
                </a:solidFill>
                <a:latin typeface="FUTURA"/>
              </a:rPr>
              <a:t>Viri:</a:t>
            </a:r>
            <a:endParaRPr lang="en-SI" sz="4000" dirty="0">
              <a:solidFill>
                <a:srgbClr val="E51837"/>
              </a:solidFill>
              <a:latin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3109985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0DEA8-38DF-E289-0AAD-F2CC3E4A1A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86021-5E31-B1C4-B3A0-AD440B8E40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I"/>
          </a:p>
        </p:txBody>
      </p:sp>
      <p:pic>
        <p:nvPicPr>
          <p:cNvPr id="7" name="Picture 6" descr="A red and black logo&#10;&#10;Description automatically generated">
            <a:extLst>
              <a:ext uri="{FF2B5EF4-FFF2-40B4-BE49-F238E27FC236}">
                <a16:creationId xmlns:a16="http://schemas.microsoft.com/office/drawing/2014/main" id="{248E2D41-4798-5F82-0266-5EC4A6B39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282" y="3509963"/>
            <a:ext cx="4389436" cy="4389436"/>
          </a:xfrm>
          <a:prstGeom prst="rect">
            <a:avLst/>
          </a:prstGeom>
        </p:spPr>
      </p:pic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6797405C-9C0B-B932-63FC-6A97A5F49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975" y="-9043987"/>
            <a:ext cx="12553950" cy="12553950"/>
          </a:xfrm>
          <a:prstGeom prst="rect">
            <a:avLst/>
          </a:prstGeom>
        </p:spPr>
      </p:pic>
      <p:pic>
        <p:nvPicPr>
          <p:cNvPr id="6" name="Picture 5" descr="A car with a black background&#10;&#10;Description automatically generated">
            <a:extLst>
              <a:ext uri="{FF2B5EF4-FFF2-40B4-BE49-F238E27FC236}">
                <a16:creationId xmlns:a16="http://schemas.microsoft.com/office/drawing/2014/main" id="{7C1AE69E-6B5B-0FC7-DE06-AD13E01AF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2600" y="-3881437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474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driving a red sports car&#10;&#10;Description automatically generated">
            <a:extLst>
              <a:ext uri="{FF2B5EF4-FFF2-40B4-BE49-F238E27FC236}">
                <a16:creationId xmlns:a16="http://schemas.microsoft.com/office/drawing/2014/main" id="{D11D651E-667D-74EB-1BD4-B8AA22417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45" y="2055393"/>
            <a:ext cx="5364955" cy="3242889"/>
          </a:xfrm>
          <a:prstGeom prst="rect">
            <a:avLst/>
          </a:prstGeom>
          <a:noFill/>
          <a:ln>
            <a:noFill/>
          </a:ln>
          <a:effectLst>
            <a:glow rad="25400">
              <a:schemeClr val="accent1">
                <a:alpha val="40000"/>
              </a:schemeClr>
            </a:glow>
            <a:outerShdw dist="38100" sx="1000" sy="1000" algn="t" rotWithShape="0">
              <a:prstClr val="black">
                <a:alpha val="41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60DEA8-38DF-E289-0AAD-F2CC3E4A1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6533" y="3228511"/>
            <a:ext cx="4733363" cy="448327"/>
          </a:xfrm>
        </p:spPr>
        <p:txBody>
          <a:bodyPr>
            <a:noAutofit/>
          </a:bodyPr>
          <a:lstStyle/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Uporablja</a:t>
            </a:r>
            <a:r>
              <a:rPr lang="en-US" sz="2000" dirty="0">
                <a:solidFill>
                  <a:schemeClr val="bg1"/>
                </a:solidFill>
              </a:rPr>
              <a:t> Li-</a:t>
            </a:r>
            <a:r>
              <a:rPr lang="en-US" sz="2000" dirty="0" err="1">
                <a:solidFill>
                  <a:schemeClr val="bg1"/>
                </a:solidFill>
              </a:rPr>
              <a:t>ionske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baterije</a:t>
            </a:r>
            <a:endParaRPr lang="en-SI" sz="2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F86021-5E31-B1C4-B3A0-AD440B8E4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34642" y="294482"/>
            <a:ext cx="9144000" cy="1655762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E51837"/>
                </a:solidFill>
                <a:latin typeface="FUTURA"/>
              </a:rPr>
              <a:t>ROADSTER</a:t>
            </a:r>
            <a:endParaRPr lang="en-SI" sz="6000" dirty="0">
              <a:solidFill>
                <a:srgbClr val="E51837"/>
              </a:solidFill>
              <a:latin typeface="FUTURA"/>
            </a:endParaRP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6797405C-9C0B-B932-63FC-6A97A5F49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47" y="-4676223"/>
            <a:ext cx="6281186" cy="6281186"/>
          </a:xfrm>
          <a:prstGeom prst="rect">
            <a:avLst/>
          </a:prstGeom>
        </p:spPr>
      </p:pic>
      <p:pic>
        <p:nvPicPr>
          <p:cNvPr id="6" name="Picture 5" descr="A car with a black background&#10;&#10;Description automatically generated">
            <a:extLst>
              <a:ext uri="{FF2B5EF4-FFF2-40B4-BE49-F238E27FC236}">
                <a16:creationId xmlns:a16="http://schemas.microsoft.com/office/drawing/2014/main" id="{7C1AE69E-6B5B-0FC7-DE06-AD13E01AF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2600" y="-3881437"/>
            <a:ext cx="9753600" cy="54864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30F0846-FCC9-9747-E8CC-4CFE92C11E7E}"/>
              </a:ext>
            </a:extLst>
          </p:cNvPr>
          <p:cNvSpPr txBox="1">
            <a:spLocks/>
          </p:cNvSpPr>
          <p:nvPr/>
        </p:nvSpPr>
        <p:spPr>
          <a:xfrm>
            <a:off x="6996531" y="2780184"/>
            <a:ext cx="4733363" cy="4483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Prvi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povsem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električni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športni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avtomobil</a:t>
            </a:r>
            <a:endParaRPr lang="en-SI" sz="2000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28322DC-1A8C-A969-372F-5565738E9912}"/>
              </a:ext>
            </a:extLst>
          </p:cNvPr>
          <p:cNvSpPr txBox="1">
            <a:spLocks/>
          </p:cNvSpPr>
          <p:nvPr/>
        </p:nvSpPr>
        <p:spPr>
          <a:xfrm>
            <a:off x="6996532" y="3676838"/>
            <a:ext cx="4733363" cy="4483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Doseg</a:t>
            </a:r>
            <a:r>
              <a:rPr lang="en-US" sz="2000" dirty="0">
                <a:solidFill>
                  <a:schemeClr val="bg1"/>
                </a:solidFill>
              </a:rPr>
              <a:t>: 300+ km</a:t>
            </a:r>
            <a:endParaRPr lang="en-SI" sz="2000" dirty="0">
              <a:solidFill>
                <a:schemeClr val="bg1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F540F1B-4309-6FB8-FBFA-E24FCEE59BCD}"/>
              </a:ext>
            </a:extLst>
          </p:cNvPr>
          <p:cNvSpPr txBox="1">
            <a:spLocks/>
          </p:cNvSpPr>
          <p:nvPr/>
        </p:nvSpPr>
        <p:spPr>
          <a:xfrm>
            <a:off x="6996531" y="4125165"/>
            <a:ext cx="4733363" cy="4483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chemeClr val="bg1"/>
                </a:solidFill>
              </a:rPr>
              <a:t>Prodanih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več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kot</a:t>
            </a:r>
            <a:r>
              <a:rPr lang="en-US" sz="2000" dirty="0">
                <a:solidFill>
                  <a:schemeClr val="bg1"/>
                </a:solidFill>
              </a:rPr>
              <a:t> 2400</a:t>
            </a:r>
            <a:endParaRPr lang="en-SI" sz="2000" dirty="0">
              <a:solidFill>
                <a:schemeClr val="bg1"/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7ACB7AF-25ED-79B9-E8C1-85AC76B62B1A}"/>
              </a:ext>
            </a:extLst>
          </p:cNvPr>
          <p:cNvSpPr txBox="1">
            <a:spLocks/>
          </p:cNvSpPr>
          <p:nvPr/>
        </p:nvSpPr>
        <p:spPr>
          <a:xfrm>
            <a:off x="6996531" y="4573492"/>
            <a:ext cx="4733363" cy="4483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2008 - 2012</a:t>
            </a:r>
            <a:endParaRPr lang="en-SI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146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694BA7CA-C9FC-AAFF-B632-17C29B57F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0" t="16904" r="698" b="3411"/>
          <a:stretch/>
        </p:blipFill>
        <p:spPr bwMode="auto">
          <a:xfrm>
            <a:off x="1877880" y="7484779"/>
            <a:ext cx="8423538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F86021-5E31-B1C4-B3A0-AD440B8E4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398288"/>
            <a:ext cx="2491987" cy="67396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51837"/>
                </a:solidFill>
                <a:latin typeface="FUTURA"/>
              </a:rPr>
              <a:t>Model S</a:t>
            </a:r>
            <a:endParaRPr lang="en-SI" sz="4000" dirty="0">
              <a:solidFill>
                <a:srgbClr val="E51837"/>
              </a:solidFill>
              <a:latin typeface="FUTURA"/>
            </a:endParaRP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6797405C-9C0B-B932-63FC-6A97A5F49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47" y="-4676223"/>
            <a:ext cx="6281186" cy="6281186"/>
          </a:xfrm>
          <a:prstGeom prst="rect">
            <a:avLst/>
          </a:prstGeom>
        </p:spPr>
      </p:pic>
      <p:pic>
        <p:nvPicPr>
          <p:cNvPr id="6" name="Picture 5" descr="A car with a black background&#10;&#10;Description automatically generated">
            <a:extLst>
              <a:ext uri="{FF2B5EF4-FFF2-40B4-BE49-F238E27FC236}">
                <a16:creationId xmlns:a16="http://schemas.microsoft.com/office/drawing/2014/main" id="{7C1AE69E-6B5B-0FC7-DE06-AD13E01AF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2600" y="-3881437"/>
            <a:ext cx="9753600" cy="5486400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D36914-7B06-7509-14C4-8164EF455A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" t="12251" r="2707" b="-391"/>
          <a:stretch/>
        </p:blipFill>
        <p:spPr bwMode="auto">
          <a:xfrm>
            <a:off x="1877880" y="1988205"/>
            <a:ext cx="8436239" cy="433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58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694BA7CA-C9FC-AAFF-B632-17C29B57F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0" t="16904" r="698" b="3411"/>
          <a:stretch/>
        </p:blipFill>
        <p:spPr bwMode="auto">
          <a:xfrm>
            <a:off x="1877879" y="2057767"/>
            <a:ext cx="8436239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A8F86021-5E31-B1C4-B3A0-AD440B8E4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8" y="417389"/>
            <a:ext cx="2491987" cy="67396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51837"/>
                </a:solidFill>
                <a:latin typeface="FUTURA"/>
              </a:rPr>
              <a:t>Model 3</a:t>
            </a:r>
            <a:endParaRPr lang="en-SI" sz="4000" dirty="0">
              <a:solidFill>
                <a:srgbClr val="E51837"/>
              </a:solidFill>
              <a:latin typeface="FUTURA"/>
            </a:endParaRP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6797405C-9C0B-B932-63FC-6A97A5F49D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47" y="-4676223"/>
            <a:ext cx="6281186" cy="6281186"/>
          </a:xfrm>
          <a:prstGeom prst="rect">
            <a:avLst/>
          </a:prstGeom>
        </p:spPr>
      </p:pic>
      <p:pic>
        <p:nvPicPr>
          <p:cNvPr id="6" name="Picture 5" descr="A car with a black background&#10;&#10;Description automatically generated">
            <a:extLst>
              <a:ext uri="{FF2B5EF4-FFF2-40B4-BE49-F238E27FC236}">
                <a16:creationId xmlns:a16="http://schemas.microsoft.com/office/drawing/2014/main" id="{7C1AE69E-6B5B-0FC7-DE06-AD13E01AF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2600" y="-3881437"/>
            <a:ext cx="9753600" cy="5486400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0A3E7F9-FF45-C760-3893-6608D396C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10781" r="2785" b="-1859"/>
          <a:stretch/>
        </p:blipFill>
        <p:spPr bwMode="auto">
          <a:xfrm>
            <a:off x="1890580" y="7144405"/>
            <a:ext cx="8423538" cy="448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30B2BE-92CB-0E40-9C60-9B2CD9D2DB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6" t="12251" r="2707" b="-391"/>
          <a:stretch/>
        </p:blipFill>
        <p:spPr bwMode="auto">
          <a:xfrm>
            <a:off x="1877879" y="7144405"/>
            <a:ext cx="8436239" cy="4338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263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8F86021-5E31-B1C4-B3A0-AD440B8E4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8" y="417389"/>
            <a:ext cx="2491987" cy="67396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51837"/>
                </a:solidFill>
                <a:latin typeface="FUTURA"/>
              </a:rPr>
              <a:t>Model X</a:t>
            </a:r>
            <a:endParaRPr lang="en-SI" sz="4000" dirty="0">
              <a:solidFill>
                <a:srgbClr val="E51837"/>
              </a:solidFill>
              <a:latin typeface="FUTURA"/>
            </a:endParaRP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6797405C-9C0B-B932-63FC-6A97A5F49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47" y="-4676223"/>
            <a:ext cx="6281186" cy="6281186"/>
          </a:xfrm>
          <a:prstGeom prst="rect">
            <a:avLst/>
          </a:prstGeom>
        </p:spPr>
      </p:pic>
      <p:pic>
        <p:nvPicPr>
          <p:cNvPr id="6" name="Picture 5" descr="A car with a black background&#10;&#10;Description automatically generated">
            <a:extLst>
              <a:ext uri="{FF2B5EF4-FFF2-40B4-BE49-F238E27FC236}">
                <a16:creationId xmlns:a16="http://schemas.microsoft.com/office/drawing/2014/main" id="{7C1AE69E-6B5B-0FC7-DE06-AD13E01AF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2600" y="-3881437"/>
            <a:ext cx="9753600" cy="548640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94BA7CA-C9FC-AAFF-B632-17C29B57F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0" t="16904" r="698" b="3411"/>
          <a:stretch/>
        </p:blipFill>
        <p:spPr bwMode="auto">
          <a:xfrm>
            <a:off x="1877878" y="7518767"/>
            <a:ext cx="8436239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0F8679F-888B-B871-CE55-E7310CFB1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4" r="3933" b="1206"/>
          <a:stretch/>
        </p:blipFill>
        <p:spPr bwMode="auto">
          <a:xfrm>
            <a:off x="1877878" y="7518767"/>
            <a:ext cx="8436239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0A3E7F9-FF45-C760-3893-6608D396C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10781" r="2785" b="-1859"/>
          <a:stretch/>
        </p:blipFill>
        <p:spPr bwMode="auto">
          <a:xfrm>
            <a:off x="1877878" y="1697651"/>
            <a:ext cx="8436239" cy="4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040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8F86021-5E31-B1C4-B3A0-AD440B8E4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8" y="417389"/>
            <a:ext cx="2491987" cy="67396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51837"/>
                </a:solidFill>
                <a:latin typeface="FUTURA"/>
              </a:rPr>
              <a:t>Model X</a:t>
            </a:r>
            <a:endParaRPr lang="en-SI" sz="4000" dirty="0">
              <a:solidFill>
                <a:srgbClr val="E51837"/>
              </a:solidFill>
              <a:latin typeface="FUTURA"/>
            </a:endParaRP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6797405C-9C0B-B932-63FC-6A97A5F49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47" y="-4676223"/>
            <a:ext cx="6281186" cy="6281186"/>
          </a:xfrm>
          <a:prstGeom prst="rect">
            <a:avLst/>
          </a:prstGeom>
        </p:spPr>
      </p:pic>
      <p:pic>
        <p:nvPicPr>
          <p:cNvPr id="6" name="Picture 5" descr="A car with a black background&#10;&#10;Description automatically generated">
            <a:extLst>
              <a:ext uri="{FF2B5EF4-FFF2-40B4-BE49-F238E27FC236}">
                <a16:creationId xmlns:a16="http://schemas.microsoft.com/office/drawing/2014/main" id="{7C1AE69E-6B5B-0FC7-DE06-AD13E01AF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2600" y="-3881437"/>
            <a:ext cx="9753600" cy="548640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694BA7CA-C9FC-AAFF-B632-17C29B57F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0" t="16904" r="698" b="3411"/>
          <a:stretch/>
        </p:blipFill>
        <p:spPr bwMode="auto">
          <a:xfrm>
            <a:off x="1877878" y="7518767"/>
            <a:ext cx="8436239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0F8679F-888B-B871-CE55-E7310CFB1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4" r="3933" b="1206"/>
          <a:stretch/>
        </p:blipFill>
        <p:spPr bwMode="auto">
          <a:xfrm>
            <a:off x="1877878" y="7518767"/>
            <a:ext cx="8436239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0A3E7F9-FF45-C760-3893-6608D396C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10781" r="2785" b="-1859"/>
          <a:stretch/>
        </p:blipFill>
        <p:spPr bwMode="auto">
          <a:xfrm>
            <a:off x="1877878" y="1697651"/>
            <a:ext cx="8436239" cy="4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white car with doors open&#10;&#10;Description automatically generated">
            <a:extLst>
              <a:ext uri="{FF2B5EF4-FFF2-40B4-BE49-F238E27FC236}">
                <a16:creationId xmlns:a16="http://schemas.microsoft.com/office/drawing/2014/main" id="{34CF6101-942E-1717-2991-AD87D50A45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989" y="3292562"/>
            <a:ext cx="4612928" cy="307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75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8F86021-5E31-B1C4-B3A0-AD440B8E4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8" y="417389"/>
            <a:ext cx="2491987" cy="67396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51837"/>
                </a:solidFill>
                <a:latin typeface="FUTURA"/>
              </a:rPr>
              <a:t>Model Y</a:t>
            </a:r>
            <a:endParaRPr lang="en-SI" sz="4000" dirty="0">
              <a:solidFill>
                <a:srgbClr val="E51837"/>
              </a:solidFill>
              <a:latin typeface="FUTURA"/>
            </a:endParaRP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6797405C-9C0B-B932-63FC-6A97A5F49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47" y="-4676223"/>
            <a:ext cx="6281186" cy="6281186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0F8679F-888B-B871-CE55-E7310CFB1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04" r="3933" b="1206"/>
          <a:stretch/>
        </p:blipFill>
        <p:spPr bwMode="auto">
          <a:xfrm>
            <a:off x="2106478" y="1604963"/>
            <a:ext cx="8436239" cy="420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B0A3E7F9-FF45-C760-3893-6608D396C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7" t="10781" r="2785" b="-1859"/>
          <a:stretch/>
        </p:blipFill>
        <p:spPr bwMode="auto">
          <a:xfrm>
            <a:off x="2106478" y="7372541"/>
            <a:ext cx="8436239" cy="4487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873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8F86021-5E31-B1C4-B3A0-AD440B8E40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8" y="417389"/>
            <a:ext cx="2491987" cy="67396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E51837"/>
                </a:solidFill>
                <a:latin typeface="FUTURA"/>
              </a:rPr>
              <a:t>Models</a:t>
            </a:r>
            <a:endParaRPr lang="en-SI" sz="4000" dirty="0">
              <a:solidFill>
                <a:srgbClr val="E51837"/>
              </a:solidFill>
              <a:latin typeface="FUTURA"/>
            </a:endParaRPr>
          </a:p>
        </p:txBody>
      </p:sp>
      <p:pic>
        <p:nvPicPr>
          <p:cNvPr id="4" name="Picture 3" descr="A red and black logo&#10;&#10;Description automatically generated">
            <a:extLst>
              <a:ext uri="{FF2B5EF4-FFF2-40B4-BE49-F238E27FC236}">
                <a16:creationId xmlns:a16="http://schemas.microsoft.com/office/drawing/2014/main" id="{6797405C-9C0B-B932-63FC-6A97A5F49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47" y="-4676223"/>
            <a:ext cx="6281186" cy="6281186"/>
          </a:xfrm>
          <a:prstGeom prst="rect">
            <a:avLst/>
          </a:prstGeom>
        </p:spPr>
      </p:pic>
      <p:pic>
        <p:nvPicPr>
          <p:cNvPr id="7" name="Picture 6" descr="A group of cars on a road&#10;&#10;Description automatically generated">
            <a:extLst>
              <a:ext uri="{FF2B5EF4-FFF2-40B4-BE49-F238E27FC236}">
                <a16:creationId xmlns:a16="http://schemas.microsoft.com/office/drawing/2014/main" id="{7A518D93-1B42-5F8B-A1B7-67D8FF9F1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898" y="1820862"/>
            <a:ext cx="7442200" cy="418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865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b90fc8c-9866-4fa4-a767-5cd432397d6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09829DE4D44BC46AD8498A5F1A08A55" ma:contentTypeVersion="16" ma:contentTypeDescription="Ustvari nov dokument." ma:contentTypeScope="" ma:versionID="c385b4d866c45cf080d15b836cf68411">
  <xsd:schema xmlns:xsd="http://www.w3.org/2001/XMLSchema" xmlns:xs="http://www.w3.org/2001/XMLSchema" xmlns:p="http://schemas.microsoft.com/office/2006/metadata/properties" xmlns:ns3="8b90fc8c-9866-4fa4-a767-5cd432397d66" xmlns:ns4="80dd8dd3-052a-4613-a622-512ac47e2beb" targetNamespace="http://schemas.microsoft.com/office/2006/metadata/properties" ma:root="true" ma:fieldsID="21b7fca086d53800b007e6fa3fa36b0a" ns3:_="" ns4:_="">
    <xsd:import namespace="8b90fc8c-9866-4fa4-a767-5cd432397d66"/>
    <xsd:import namespace="80dd8dd3-052a-4613-a622-512ac47e2be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90fc8c-9866-4fa4-a767-5cd432397d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dd8dd3-052a-4613-a622-512ac47e2beb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V skupni rabi z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V skupni rabi s podrobnost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Razprševanje namiga za skupno rab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Vrsta vsebine"/>
        <xsd:element ref="dc:title" minOccurs="0" maxOccurs="1" ma:index="4" ma:displayName="Naslov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6F0DF7-323C-4DE5-B71A-AD1D9710153B}">
  <ds:schemaRefs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80dd8dd3-052a-4613-a622-512ac47e2beb"/>
    <ds:schemaRef ds:uri="http://schemas.microsoft.com/office/2006/documentManagement/types"/>
    <ds:schemaRef ds:uri="8b90fc8c-9866-4fa4-a767-5cd432397d66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C8E8664-1724-4734-A8F9-21A487B209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1DA7FFF-6AC6-4980-8EC1-7B1BE7F3E3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90fc8c-9866-4fa4-a767-5cd432397d66"/>
    <ds:schemaRef ds:uri="80dd8dd3-052a-4613-a622-512ac47e2b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120</Words>
  <Application>Microsoft Office PowerPoint</Application>
  <PresentationFormat>Widescreen</PresentationFormat>
  <Paragraphs>28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FUTURA</vt:lpstr>
      <vt:lpstr>Office Theme</vt:lpstr>
      <vt:lpstr>PowerPoint Presentation</vt:lpstr>
      <vt:lpstr>PowerPoint Presentation</vt:lpstr>
      <vt:lpstr>Uporablja Li-ionske baterije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Viri: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Oprin</dc:creator>
  <cp:lastModifiedBy>Martin Oprin (R3A)</cp:lastModifiedBy>
  <cp:revision>2</cp:revision>
  <dcterms:created xsi:type="dcterms:W3CDTF">2024-01-03T21:43:20Z</dcterms:created>
  <dcterms:modified xsi:type="dcterms:W3CDTF">2024-03-21T21:31:00Z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0x010100009829DE4D44BC46AD8498A5F1A08A55</vt:lpwstr>
  </property>
</Properties>
</file>